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8" r:id="rId7"/>
    <p:sldId id="261" r:id="rId8"/>
    <p:sldId id="264" r:id="rId9"/>
    <p:sldId id="266" r:id="rId10"/>
    <p:sldId id="262" r:id="rId11"/>
    <p:sldId id="263" r:id="rId12"/>
  </p:sldIdLst>
  <p:sldSz cx="9144000" cy="5143500" type="screen16x9"/>
  <p:notesSz cx="6858000" cy="9144000"/>
  <p:embeddedFontLst>
    <p:embeddedFont>
      <p:font typeface="Abel" panose="02010600030101010101" charset="0"/>
      <p:regular r:id="rId14"/>
    </p:embeddedFont>
    <p:embeddedFont>
      <p:font typeface="Lato" panose="02010600030101010101" charset="0"/>
      <p:regular r:id="rId15"/>
      <p:bold r:id="rId16"/>
      <p:italic r:id="rId17"/>
      <p:boldItalic r:id="rId18"/>
    </p:embeddedFont>
    <p:embeddedFont>
      <p:font typeface="Playfair Display" panose="02010600030101010101" charset="0"/>
      <p:regular r:id="rId19"/>
      <p:bold r:id="rId20"/>
      <p:italic r:id="rId21"/>
      <p:boldItalic r:id="rId22"/>
    </p:embeddedFont>
    <p:embeddedFont>
      <p:font typeface="Raleway" panose="02010600030101010101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800ce71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800ce71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800ce711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800ce711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800ce711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800ce7119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800ce77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800ce77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800ce77a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800ce77a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800ce77a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7800ce77a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MOTIF FINDER IN DNA SEQUENCES USING EXPECTATION MAXIMIZATION (EM) ALGORITHM</a:t>
            </a:r>
            <a:endParaRPr sz="30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2" y="306252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 412 SPRING 2020 PROJECT TEAM: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DEVIN VINCENT TARK - devinvt2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GOWTHAM KUNTUMALLA - gowtham4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XIAOWEI LYU-  lv7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Conclusion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620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We find that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Initialization is an important step and takes a significant role in finding an optimal solution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Higher information content (ICPC) is associated with better predictions. For instance, this algorithm perfectly predicts the motif sites for ICPC = 2.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Algorithm usually converges for </a:t>
            </a:r>
            <a:r>
              <a:rPr lang="en-US" altLang="zh-CN" dirty="0" err="1"/>
              <a:t>n_iter</a:t>
            </a:r>
            <a:r>
              <a:rPr lang="en-US" altLang="zh-CN" dirty="0"/>
              <a:t>&gt;100. In case of higher ICPC the convergence is even quicker.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Changing hyper parameter beta doesn’t have a strong trend, but higher values seem to have lower </a:t>
            </a:r>
            <a:r>
              <a:rPr lang="en-US" altLang="zh-CN" dirty="0" err="1"/>
              <a:t>relative_entropy</a:t>
            </a:r>
            <a:r>
              <a:rPr lang="en-US" altLang="zh-CN" dirty="0"/>
              <a:t>. beta=0.1 has the lowest </a:t>
            </a:r>
            <a:r>
              <a:rPr lang="en-US" altLang="zh-CN" dirty="0" err="1"/>
              <a:t>relative_entropy</a:t>
            </a:r>
            <a:r>
              <a:rPr lang="en-US" altLang="zh-CN" dirty="0"/>
              <a:t> </a:t>
            </a:r>
            <a:r>
              <a:rPr lang="en-US" altLang="zh-CN"/>
              <a:t>amongst the tested </a:t>
            </a:r>
            <a:r>
              <a:rPr lang="en-US" altLang="zh-CN" dirty="0"/>
              <a:t>values.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23F4F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2381250" y="1669262"/>
            <a:ext cx="43815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5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Thank You</a:t>
            </a:r>
            <a:endParaRPr sz="4500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2805900" y="2571750"/>
            <a:ext cx="35322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CS412 Instructors</a:t>
            </a:r>
            <a:endParaRPr lang="en-US" sz="23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algn="ctr"/>
            <a:r>
              <a:rPr lang="en-US" altLang="zh-CN" sz="2300" dirty="0">
                <a:solidFill>
                  <a:schemeClr val="lt1"/>
                </a:solidFill>
                <a:latin typeface="Abel"/>
              </a:rPr>
              <a:t>Prof. Saurabh Sinha</a:t>
            </a:r>
          </a:p>
          <a:p>
            <a:pPr algn="ctr"/>
            <a:r>
              <a:rPr lang="en-US" sz="2300" dirty="0">
                <a:solidFill>
                  <a:schemeClr val="lt1"/>
                </a:solidFill>
                <a:latin typeface="Abel"/>
                <a:sym typeface="Abel"/>
              </a:rPr>
              <a:t>TAs </a:t>
            </a:r>
            <a:endParaRPr sz="2300" dirty="0">
              <a:solidFill>
                <a:schemeClr val="lt1"/>
              </a:solidFill>
              <a:latin typeface="Abel"/>
              <a:sym typeface="Abel"/>
            </a:endParaRPr>
          </a:p>
        </p:txBody>
      </p:sp>
      <p:sp>
        <p:nvSpPr>
          <p:cNvPr id="138" name="Google Shape;138;p20"/>
          <p:cNvSpPr/>
          <p:nvPr/>
        </p:nvSpPr>
        <p:spPr>
          <a:xfrm rot="-5400000">
            <a:off x="6124239" y="2180955"/>
            <a:ext cx="2193000" cy="1890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9" name="Google Shape;139;p20"/>
          <p:cNvSpPr/>
          <p:nvPr/>
        </p:nvSpPr>
        <p:spPr>
          <a:xfrm rot="5400000">
            <a:off x="-62124" y="2253392"/>
            <a:ext cx="900300" cy="776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0" name="Google Shape;140;p20"/>
          <p:cNvSpPr/>
          <p:nvPr/>
        </p:nvSpPr>
        <p:spPr>
          <a:xfrm rot="5400000">
            <a:off x="1656082" y="1191537"/>
            <a:ext cx="900300" cy="776100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1" name="Google Shape;141;p20"/>
          <p:cNvSpPr/>
          <p:nvPr/>
        </p:nvSpPr>
        <p:spPr>
          <a:xfrm rot="-5400000">
            <a:off x="3740384" y="204088"/>
            <a:ext cx="1176600" cy="10143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2" name="Google Shape;142;p20"/>
          <p:cNvSpPr/>
          <p:nvPr/>
        </p:nvSpPr>
        <p:spPr>
          <a:xfrm rot="-5400000">
            <a:off x="6648864" y="3292746"/>
            <a:ext cx="1472700" cy="12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3" name="Google Shape;143;p20"/>
          <p:cNvSpPr/>
          <p:nvPr/>
        </p:nvSpPr>
        <p:spPr>
          <a:xfrm rot="5400000">
            <a:off x="7414214" y="323179"/>
            <a:ext cx="900300" cy="776100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4" name="Google Shape;144;p20"/>
          <p:cNvSpPr/>
          <p:nvPr/>
        </p:nvSpPr>
        <p:spPr>
          <a:xfrm rot="5400000">
            <a:off x="2450069" y="3539430"/>
            <a:ext cx="900300" cy="776100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5" name="Google Shape;145;p20"/>
          <p:cNvSpPr/>
          <p:nvPr/>
        </p:nvSpPr>
        <p:spPr>
          <a:xfrm rot="5400000">
            <a:off x="1950608" y="1039664"/>
            <a:ext cx="561000" cy="4839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ato"/>
                <a:ea typeface="Lato"/>
                <a:cs typeface="Lato"/>
                <a:sym typeface="Lato"/>
              </a:rPr>
              <a:t>Introduction to Problem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1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666666"/>
                </a:solidFill>
              </a:rPr>
              <a:t>A ‘motif’ is a pattern in a sequence, which is often in the form of ‘position weight matrix’ (PWM). The project involves developing a “motif finding” program and testing it. The three major components of the implementation are: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729450" y="3015625"/>
            <a:ext cx="5199000" cy="15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Building a benchmark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Implementing the “motif finder”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Evaluating the motif finder on the benchmark and making intelligent inferences.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We'll use Expectation-Maximization (EM) as our “motif finder”.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365" y="3015625"/>
            <a:ext cx="1651336" cy="11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6524863" y="4183700"/>
            <a:ext cx="17097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ato"/>
                <a:ea typeface="Lato"/>
                <a:cs typeface="Lato"/>
                <a:sym typeface="Lato"/>
              </a:rPr>
              <a:t>Example of PWM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Description of EM Algorithm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18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666666"/>
                </a:solidFill>
              </a:rPr>
              <a:t>The Expectation-Maximization (EM) is a family of algorithms for learning probabilistic models in problems that involve latent variables. The algorithm has four parts: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Initialization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Expectation Step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Maximization Step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Exit condition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rgbClr val="666666"/>
              </a:solidFill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925" y="2623700"/>
            <a:ext cx="1803400" cy="16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729450" y="4081550"/>
            <a:ext cx="50403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Bailey and Elkan uses EM algorithm for discovering motifs in a group of DNA sequences.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5863225" y="4366775"/>
            <a:ext cx="315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Lato"/>
                <a:ea typeface="Lato"/>
                <a:cs typeface="Lato"/>
                <a:sym typeface="Lato"/>
              </a:rPr>
              <a:t>Latent variables in motif finding: where the motif starts in each training sequence (sites)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EM Algorithm (at a high level) Pseudocode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29450" y="2089275"/>
            <a:ext cx="7688700" cy="28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rgbClr val="666666"/>
                </a:solidFill>
              </a:rPr>
              <a:t>EM</a:t>
            </a:r>
            <a:r>
              <a:rPr lang="zh-CN" sz="1200">
                <a:solidFill>
                  <a:srgbClr val="666666"/>
                </a:solidFill>
              </a:rPr>
              <a:t> (dataset, W) {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Initialization: Find the most common subsequences as starting points;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Generate an initial PWM;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While (iterations &lt; n_iter): {</a:t>
            </a:r>
            <a:endParaRPr sz="1200">
              <a:solidFill>
                <a:srgbClr val="666666"/>
              </a:solidFill>
            </a:endParaRPr>
          </a:p>
          <a:p>
            <a:pPr marL="45720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Estimate motif positions Z_ij from motif matrix (</a:t>
            </a:r>
            <a:r>
              <a:rPr lang="zh-CN" sz="1200" b="1">
                <a:solidFill>
                  <a:srgbClr val="666666"/>
                </a:solidFill>
              </a:rPr>
              <a:t>E-Step</a:t>
            </a:r>
            <a:r>
              <a:rPr lang="zh-CN" sz="1200">
                <a:solidFill>
                  <a:srgbClr val="666666"/>
                </a:solidFill>
              </a:rPr>
              <a:t>);</a:t>
            </a:r>
            <a:endParaRPr sz="1200">
              <a:solidFill>
                <a:srgbClr val="666666"/>
              </a:solidFill>
            </a:endParaRPr>
          </a:p>
          <a:p>
            <a:pPr marL="45720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Update the PWM from all positions Z_ij (</a:t>
            </a:r>
            <a:r>
              <a:rPr lang="zh-CN" sz="1200" b="1">
                <a:solidFill>
                  <a:srgbClr val="666666"/>
                </a:solidFill>
              </a:rPr>
              <a:t>M-Step</a:t>
            </a:r>
            <a:r>
              <a:rPr lang="zh-CN" sz="1200">
                <a:solidFill>
                  <a:srgbClr val="666666"/>
                </a:solidFill>
              </a:rPr>
              <a:t>);</a:t>
            </a:r>
            <a:endParaRPr sz="1200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}</a:t>
            </a:r>
            <a:endParaRPr sz="12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}</a:t>
            </a:r>
            <a:endParaRPr sz="12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F748-8AAA-47E3-9F40-ED9DF35E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the Start Point (B&amp;E 1995)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B4A19-4267-4C0B-BEE8-D280EE7BA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5366550" cy="2261100"/>
          </a:xfrm>
        </p:spPr>
        <p:txBody>
          <a:bodyPr/>
          <a:lstStyle/>
          <a:p>
            <a:r>
              <a:rPr lang="en-US" dirty="0"/>
              <a:t>Sequences of length L = motif length are relatively unique</a:t>
            </a:r>
          </a:p>
          <a:p>
            <a:r>
              <a:rPr lang="en-US" dirty="0"/>
              <a:t>Can create a very small search space of likely Motif Candidates by  taking the top ~20 most common subsequences</a:t>
            </a:r>
          </a:p>
          <a:p>
            <a:r>
              <a:rPr lang="en-US" dirty="0"/>
              <a:t>Initialize the array as below.</a:t>
            </a:r>
          </a:p>
          <a:p>
            <a:r>
              <a:rPr lang="en-US" dirty="0"/>
              <a:t>Perform expectation step</a:t>
            </a:r>
          </a:p>
          <a:p>
            <a:r>
              <a:rPr lang="en-US" dirty="0"/>
              <a:t>Choose PWM with maximum likelihood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E8A04-67EE-464D-8D7B-912E5F1E2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099" y="3316964"/>
            <a:ext cx="4124901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2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CBC56443-3404-4333-AF6A-487BD1111213}"/>
              </a:ext>
            </a:extLst>
          </p:cNvPr>
          <p:cNvSpPr/>
          <p:nvPr/>
        </p:nvSpPr>
        <p:spPr>
          <a:xfrm>
            <a:off x="2199104" y="3782479"/>
            <a:ext cx="459862" cy="442038"/>
          </a:xfrm>
          <a:prstGeom prst="star5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A6218227-A4DB-4769-9493-5C9688438928}"/>
              </a:ext>
            </a:extLst>
          </p:cNvPr>
          <p:cNvSpPr/>
          <p:nvPr/>
        </p:nvSpPr>
        <p:spPr>
          <a:xfrm>
            <a:off x="2199104" y="3028474"/>
            <a:ext cx="459862" cy="442038"/>
          </a:xfrm>
          <a:prstGeom prst="star5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F8669-4F4F-4AAA-9E1B-5947BA3D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71538"/>
            <a:ext cx="3791479" cy="800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D3F6F4-FFBE-4BC7-ADFA-C29E06413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535925"/>
            <a:ext cx="7688700" cy="535200"/>
          </a:xfrm>
        </p:spPr>
        <p:txBody>
          <a:bodyPr/>
          <a:lstStyle/>
          <a:p>
            <a:r>
              <a:rPr lang="en-US" dirty="0"/>
              <a:t>Z Table Updating -&gt; PWM updating</a:t>
            </a: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FE34E8E1-6EF4-44CA-91C9-9C2F3F21196D}"/>
              </a:ext>
            </a:extLst>
          </p:cNvPr>
          <p:cNvSpPr/>
          <p:nvPr/>
        </p:nvSpPr>
        <p:spPr>
          <a:xfrm>
            <a:off x="22775" y="1375283"/>
            <a:ext cx="459862" cy="442038"/>
          </a:xfrm>
          <a:prstGeom prst="star5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F0D08-0E38-4790-A4D9-934E93E97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537" y="1595445"/>
            <a:ext cx="3951583" cy="1016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9978C2-4AE0-4570-BB31-73168CC8ACAB}"/>
              </a:ext>
            </a:extLst>
          </p:cNvPr>
          <p:cNvSpPr txBox="1"/>
          <p:nvPr/>
        </p:nvSpPr>
        <p:spPr>
          <a:xfrm>
            <a:off x="4134464" y="2091018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60D06-E94B-4517-AB6E-11B689C40BB7}"/>
              </a:ext>
            </a:extLst>
          </p:cNvPr>
          <p:cNvSpPr txBox="1"/>
          <p:nvPr/>
        </p:nvSpPr>
        <p:spPr>
          <a:xfrm>
            <a:off x="1728202" y="2535526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(1995)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A57B2-6399-4359-B217-82F5F18FFE0B}"/>
              </a:ext>
            </a:extLst>
          </p:cNvPr>
          <p:cNvSpPr txBox="1"/>
          <p:nvPr/>
        </p:nvSpPr>
        <p:spPr>
          <a:xfrm>
            <a:off x="6882908" y="2538832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(1994)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AE7810-48A2-431E-944C-F37FA8BA5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577" y="2968005"/>
            <a:ext cx="3566467" cy="699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7611FB-07F1-44E8-9904-11068871F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335" y="3810639"/>
            <a:ext cx="3059541" cy="75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D49977-8843-4C39-B8B4-D8981BC4479E}"/>
              </a:ext>
            </a:extLst>
          </p:cNvPr>
          <p:cNvSpPr txBox="1"/>
          <p:nvPr/>
        </p:nvSpPr>
        <p:spPr>
          <a:xfrm>
            <a:off x="2277270" y="3104736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36EA93-4E3C-4A9C-A0CA-A37B2A3074FC}"/>
              </a:ext>
            </a:extLst>
          </p:cNvPr>
          <p:cNvSpPr txBox="1"/>
          <p:nvPr/>
        </p:nvSpPr>
        <p:spPr>
          <a:xfrm>
            <a:off x="91464" y="1453932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5D7CC8-F359-4DE7-97C7-B9639CFE365A}"/>
              </a:ext>
            </a:extLst>
          </p:cNvPr>
          <p:cNvSpPr txBox="1"/>
          <p:nvPr/>
        </p:nvSpPr>
        <p:spPr>
          <a:xfrm>
            <a:off x="2277270" y="3869989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69FCA-6EA2-4185-A738-4C97CFEEEC9E}"/>
              </a:ext>
            </a:extLst>
          </p:cNvPr>
          <p:cNvSpPr txBox="1"/>
          <p:nvPr/>
        </p:nvSpPr>
        <p:spPr>
          <a:xfrm>
            <a:off x="6759519" y="2962680"/>
            <a:ext cx="2352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Bayesian Counter. Likelihood of a letter being in the motif position indicated by how strong we believe a motif is represented in that position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69B5612-D0FD-4AF2-A4AE-F266C5BA97B0}"/>
              </a:ext>
            </a:extLst>
          </p:cNvPr>
          <p:cNvSpPr/>
          <p:nvPr/>
        </p:nvSpPr>
        <p:spPr>
          <a:xfrm>
            <a:off x="5911296" y="3150877"/>
            <a:ext cx="800100" cy="334157"/>
          </a:xfrm>
          <a:prstGeom prst="rightArrow">
            <a:avLst>
              <a:gd name="adj1" fmla="val 50000"/>
              <a:gd name="adj2" fmla="val 58048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43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Experiments</a:t>
            </a: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729450" y="2004916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altLang="zh-CN" sz="1200" dirty="0"/>
              <a:t>We modified the number of iterations </a:t>
            </a:r>
            <a:r>
              <a:rPr lang="en-US" altLang="zh-CN" sz="1200" dirty="0" err="1"/>
              <a:t>n_iter</a:t>
            </a:r>
            <a:r>
              <a:rPr lang="en-US" altLang="zh-CN" sz="1200" dirty="0"/>
              <a:t> and hyper parameter beta which is used in the calculation of letter frequency in the maximization step. Experiments (-computer simulations) were run using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pt-BR" altLang="zh-CN" sz="1200" dirty="0"/>
              <a:t>n_iter∈{10, 100, 500, 1000}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altLang="zh-CN" sz="1200" dirty="0"/>
              <a:t>beta∈{0.001, 0.01, 0.02, 0.025, 0.05, 0.1}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altLang="zh-CN" sz="1200" dirty="0"/>
              <a:t>Default values that are used in running experiments are </a:t>
            </a:r>
            <a:r>
              <a:rPr lang="en-US" altLang="zh-CN" sz="1200" dirty="0" err="1"/>
              <a:t>n_iter</a:t>
            </a:r>
            <a:r>
              <a:rPr lang="en-US" altLang="zh-CN" sz="1200" dirty="0"/>
              <a:t>=100 and beta=0.01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altLang="zh-CN" sz="1200" dirty="0"/>
              <a:t>Beta is a parameter used in re-estimating θ.</a:t>
            </a:r>
          </a:p>
          <a:p>
            <a:pPr marL="0" indent="0">
              <a:spcAft>
                <a:spcPts val="1600"/>
              </a:spcAft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61D950-D404-45E7-9965-60C14A069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82" y="4171887"/>
            <a:ext cx="2336707" cy="7297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30EB1A-47EE-43CF-8D8E-BF54FC48F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236" y="4171887"/>
            <a:ext cx="193357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AAEF34-ABF2-4F7F-9A36-CADD62540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631" y="377184"/>
            <a:ext cx="1836000" cy="1377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64C506-8509-49AE-AC9F-0CC91EA3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852" y="377184"/>
            <a:ext cx="1836000" cy="1377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DCA254-EB33-466D-8763-3DFD76666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073" y="377184"/>
            <a:ext cx="1836000" cy="1377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46DAF9-56CD-4637-8D8B-E38E236EB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294" y="377184"/>
            <a:ext cx="1836000" cy="1377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CA32CD2-BB18-4488-B7EF-ACAD2AD2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706" y="1875864"/>
            <a:ext cx="1836000" cy="1377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2A9E8CB-FAD7-4B50-9240-225042792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141" y="1875864"/>
            <a:ext cx="1836000" cy="13770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D61D039-FA36-4059-B3DE-3ED33AF0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3073" y="1875864"/>
            <a:ext cx="1836000" cy="137700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880A142-E820-4995-A1CE-8F981C0DF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294" y="1875864"/>
            <a:ext cx="1836000" cy="1377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BC1E30D-0304-4341-B204-C3F0AF0E88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5706" y="3498876"/>
            <a:ext cx="1836000" cy="1377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C7F4ADC-150D-4892-8BE6-9561D436F4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0141" y="3471639"/>
            <a:ext cx="1836000" cy="137700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A094B74-7762-46D4-851A-3DDC53DD78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3073" y="3471639"/>
            <a:ext cx="1836000" cy="1377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4B07658-D0D6-4AA3-9877-277A54B814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0294" y="3498876"/>
            <a:ext cx="1836000" cy="13770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AA75CA0-77DD-46A4-9C7F-38C403D36F28}"/>
              </a:ext>
            </a:extLst>
          </p:cNvPr>
          <p:cNvSpPr txBox="1"/>
          <p:nvPr/>
        </p:nvSpPr>
        <p:spPr>
          <a:xfrm>
            <a:off x="175408" y="884901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=1000</a:t>
            </a:r>
          </a:p>
          <a:p>
            <a:r>
              <a:rPr lang="en-US" altLang="zh-CN" dirty="0"/>
              <a:t>Beta=0.01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A60C33D-BF9B-4B88-92C1-8353F6933544}"/>
              </a:ext>
            </a:extLst>
          </p:cNvPr>
          <p:cNvSpPr txBox="1"/>
          <p:nvPr/>
        </p:nvSpPr>
        <p:spPr>
          <a:xfrm>
            <a:off x="175408" y="231014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Beta=0.01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F061085-725A-48B3-B86B-96674792C2DB}"/>
              </a:ext>
            </a:extLst>
          </p:cNvPr>
          <p:cNvSpPr txBox="1"/>
          <p:nvPr/>
        </p:nvSpPr>
        <p:spPr>
          <a:xfrm>
            <a:off x="175408" y="3925766"/>
            <a:ext cx="100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Beta=0.01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982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E61F86-4775-4772-8A57-E99258B9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151" y="405452"/>
            <a:ext cx="1836000" cy="1377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F351BB-A103-4CF6-9E66-313814A77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855" y="405452"/>
            <a:ext cx="1836000" cy="1377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39085A-3A20-4A97-ADAC-43223C02E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559" y="405452"/>
            <a:ext cx="1836000" cy="1377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397CDC-DD85-4F74-8217-376D08592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263" y="405452"/>
            <a:ext cx="1836000" cy="1377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ED98941-DCD4-48FE-99A7-A5EC502A66AF}"/>
              </a:ext>
            </a:extLst>
          </p:cNvPr>
          <p:cNvSpPr txBox="1"/>
          <p:nvPr/>
        </p:nvSpPr>
        <p:spPr>
          <a:xfrm>
            <a:off x="236177" y="907143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Beta=0.001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95369D-D97A-4335-B2FB-AA3A15F5CB3B}"/>
              </a:ext>
            </a:extLst>
          </p:cNvPr>
          <p:cNvSpPr txBox="1"/>
          <p:nvPr/>
        </p:nvSpPr>
        <p:spPr>
          <a:xfrm>
            <a:off x="236177" y="2460172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Beta=0.025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48EA09-03E5-4385-9185-8D76E30D4A43}"/>
              </a:ext>
            </a:extLst>
          </p:cNvPr>
          <p:cNvSpPr txBox="1"/>
          <p:nvPr/>
        </p:nvSpPr>
        <p:spPr>
          <a:xfrm>
            <a:off x="236177" y="4005731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Beta=0.1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B58D499-3E0F-42AF-9446-223774D9B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151" y="2051409"/>
            <a:ext cx="1836000" cy="1377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7A4A42-2E9B-4C60-81A7-07777A1A8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855" y="2033093"/>
            <a:ext cx="1836000" cy="1377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6E615EE-71F4-43BB-A3D7-E4CC3DE4A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5559" y="2033093"/>
            <a:ext cx="1836000" cy="1377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D4F790A-B9E4-4335-AF06-A76048313D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5263" y="2033093"/>
            <a:ext cx="1836000" cy="1377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B036A51-664E-4D8E-ABB4-4D6767D5A3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6151" y="3599628"/>
            <a:ext cx="1836000" cy="1377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850DA90-DD91-4A57-BCB2-4F58462AA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855" y="3597519"/>
            <a:ext cx="1836000" cy="1377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DFFEEAA-5B77-40F4-9EB5-DEEEAE3169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4802" y="3597519"/>
            <a:ext cx="1836000" cy="1377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3E2E697-6D47-44C0-8F42-6661296CB4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5904" y="3578841"/>
            <a:ext cx="1836000" cy="13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1026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609</Words>
  <Application>Microsoft Office PowerPoint</Application>
  <PresentationFormat>全屏显示(16:9)</PresentationFormat>
  <Paragraphs>71</Paragraphs>
  <Slides>11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Abel</vt:lpstr>
      <vt:lpstr>Arial</vt:lpstr>
      <vt:lpstr>Raleway</vt:lpstr>
      <vt:lpstr>Lato</vt:lpstr>
      <vt:lpstr>Playfair Display</vt:lpstr>
      <vt:lpstr>Streamline</vt:lpstr>
      <vt:lpstr>MOTIF FINDER IN DNA SEQUENCES USING EXPECTATION MAXIMIZATION (EM) ALGORITHM</vt:lpstr>
      <vt:lpstr>Introduction to Problem</vt:lpstr>
      <vt:lpstr>Description of EM Algorithm</vt:lpstr>
      <vt:lpstr>EM Algorithm (at a high level) Pseudocode </vt:lpstr>
      <vt:lpstr>Initializing the Start Point (B&amp;E 1995)</vt:lpstr>
      <vt:lpstr>Z Table Updating -&gt; PWM updating</vt:lpstr>
      <vt:lpstr>Experiments</vt:lpstr>
      <vt:lpstr>PowerPoint 演示文稿</vt:lpstr>
      <vt:lpstr>PowerPoint 演示文稿</vt:lpstr>
      <vt:lpstr>Conclusion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MOTIF FINDER IN DNA SEQUENCES USING EXPECTATION MAXIMIZATION (EM) ALGORITHM</dc:title>
  <cp:lastModifiedBy>晓炜 吕</cp:lastModifiedBy>
  <cp:revision>12</cp:revision>
  <dcterms:modified xsi:type="dcterms:W3CDTF">2020-05-14T16:42:30Z</dcterms:modified>
</cp:coreProperties>
</file>